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5B9D7-CB20-4A65-973A-E139F6642EF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84D79-209B-40F0-801B-54FD6886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34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FB1D3C5-73E5-4B65-A65A-771C6B6F65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7EC8BD-291B-4EBC-AD4A-C201E005F7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33527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ประมวลจริยธรรมของบุคลากร</a:t>
            </a:r>
            <a:br>
              <a:rPr lang="th-TH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ในสถาบันอุดมศึกษา</a:t>
            </a:r>
            <a:br>
              <a:rPr lang="th-TH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และการเสริมสร้างความรู้ความเข้าใจ</a:t>
            </a:r>
            <a:br>
              <a:rPr lang="th-TH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วัฒนธรรม </a:t>
            </a: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No Gift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7772400" cy="1905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ศาสตราจารย์พิเศษ วิชา  มหาคุณ</a:t>
            </a:r>
          </a:p>
          <a:p>
            <a:pPr algn="ctr"/>
            <a:r>
              <a:rPr lang="th-TH" sz="3600" b="1" dirty="0">
                <a:solidFill>
                  <a:srgbClr val="0070C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คณบดี  คณะนิติศาสตร์</a:t>
            </a:r>
          </a:p>
          <a:p>
            <a:pPr algn="ctr"/>
            <a:r>
              <a:rPr lang="th-TH" sz="3600" b="1" dirty="0">
                <a:solidFill>
                  <a:srgbClr val="0070C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มหาวิทยาลัยรังสิต</a:t>
            </a:r>
            <a:endParaRPr lang="en-US" sz="3600" b="1" dirty="0">
              <a:solidFill>
                <a:srgbClr val="0070C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914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664"/>
            <a:ext cx="7391400" cy="1143000"/>
          </a:xfrm>
        </p:spPr>
        <p:txBody>
          <a:bodyPr>
            <a:no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นโยบายไม่รับของขวัญ หรือทรัพย์สินหรือประโยชน์อื่นใด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b="1" dirty="0">
                <a:solidFill>
                  <a:srgbClr val="0070C0"/>
                </a:solidFill>
              </a:rPr>
              <a:t>มีวัตถุประสงค์เพื่อ 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23652"/>
            <a:ext cx="7239000" cy="3772348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th-TH" sz="3200" b="1" dirty="0"/>
              <a:t>ควบคุม และลดความเสี่ยงของอิทธิพล หรือแรงจูงใจ  โดยเฉพาะทางเศรษฐกิจ</a:t>
            </a:r>
          </a:p>
          <a:p>
            <a:pPr marL="525780" indent="-457200">
              <a:buFont typeface="+mj-lt"/>
              <a:buAutoNum type="arabicPeriod"/>
            </a:pPr>
            <a:r>
              <a:rPr lang="th-TH" sz="3200" b="1" dirty="0"/>
              <a:t>ป้องกันความเสียหายที่จะเกิดขึ้นจากการตัดสินใจของผู้มีอำนาจในการใช้ดุลพินิจ ให้มีอิสระ และเป็นธรรมให้มากที่สุด</a:t>
            </a:r>
          </a:p>
          <a:p>
            <a:pPr marL="525780" indent="-457200">
              <a:buFont typeface="+mj-lt"/>
              <a:buAutoNum type="arabicPeriod"/>
            </a:pPr>
            <a:r>
              <a:rPr lang="th-TH" sz="3200" b="1" dirty="0"/>
              <a:t>ลดการแสวงหาผลประโยชน์ส่วนตนซึ่งอาจละเมิดต่อจริยธรรม  และกฎหมายอันเนื่องจากเป็นผลประโยชน์ระดับรอง  จนต้องละทิ้งคุณธรรมในการปฏิบัติหน้าที่สาธารณะอันเป็นผลประโยชน์หลัก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4828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800" b="1" dirty="0">
                <a:solidFill>
                  <a:srgbClr val="0070C0"/>
                </a:solidFill>
              </a:rPr>
              <a:t>หลักปฏิบัติของเจ้าพนักงานแห่งรัฐ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th-TH" sz="2800" b="1" dirty="0"/>
              <a:t>ต้องกระทำการโดยยึดประโยชน์ส่วนรวมของรัฐ และประชาชนเป็นใหญ่</a:t>
            </a:r>
          </a:p>
          <a:p>
            <a:pPr marL="525780" indent="-457200">
              <a:buFont typeface="+mj-lt"/>
              <a:buAutoNum type="arabicPeriod"/>
            </a:pPr>
            <a:r>
              <a:rPr lang="th-TH" sz="2800" b="1" dirty="0"/>
              <a:t>ใช้อำนาจหน้าที่  โดยสุจริต  และเที่ยงธรรม</a:t>
            </a:r>
          </a:p>
          <a:p>
            <a:pPr marL="525780" indent="-457200">
              <a:buFont typeface="+mj-lt"/>
              <a:buAutoNum type="arabicPeriod"/>
            </a:pPr>
            <a:r>
              <a:rPr lang="th-TH" sz="2800" b="1" dirty="0"/>
              <a:t>ไม่กระทำการใดที่ก่อให้เกิดความไม่น่าเชื่อถือหรือความไม่ไว้วางใจในการปฏิบัติราชการ</a:t>
            </a:r>
          </a:p>
          <a:p>
            <a:pPr marL="525780" indent="-457200">
              <a:buFont typeface="+mj-lt"/>
              <a:buAutoNum type="arabicPeriod"/>
            </a:pPr>
            <a:r>
              <a:rPr lang="th-TH" sz="2800" b="1" dirty="0"/>
              <a:t>ไม่รับ  หรือตกลงจะรับอามิสสินจ้าง  มาเป็นสินน้ำใจ  หรือรางวัลตอบแทน  เพื่อการใช้อำนาจตามตำแหน่งหน้าที่โดยไม่สุจริต</a:t>
            </a:r>
          </a:p>
          <a:p>
            <a:pPr marL="525780" indent="-457200">
              <a:buFont typeface="+mj-lt"/>
              <a:buAutoNum type="arabicPeriod"/>
            </a:pPr>
            <a:r>
              <a:rPr lang="th-TH" sz="2800" b="1" dirty="0"/>
              <a:t>ไม่แสวงหาผลประโยชน์ หรือทรัพย์สินจากการเป็นเจ้าพนักงานของรัฐ  โดยรับสินน้ำใจ  หรือรางวัลตอบแทน  เพื่อแลกเปลี่ยนกับการบริการตามหน้าที่ที่ต้องปฏิบัติ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965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Water lilies"/>
          <p:cNvPicPr>
            <a:picLocks noChangeAspect="1" noChangeArrowheads="1"/>
          </p:cNvPicPr>
          <p:nvPr/>
        </p:nvPicPr>
        <p:blipFill>
          <a:blip r:embed="rId2">
            <a:lum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80928"/>
            <a:ext cx="3384376" cy="240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635896" y="2794011"/>
            <a:ext cx="2232248" cy="903288"/>
          </a:xfrm>
        </p:spPr>
        <p:txBody>
          <a:bodyPr>
            <a:normAutofit fontScale="85000" lnSpcReduction="20000"/>
          </a:bodyPr>
          <a:lstStyle/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th-TH" sz="7200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ขอบคุณ</a:t>
            </a:r>
          </a:p>
        </p:txBody>
      </p:sp>
    </p:spTree>
    <p:extLst>
      <p:ext uri="{BB962C8B-B14F-4D97-AF65-F5344CB8AC3E}">
        <p14:creationId xmlns:p14="http://schemas.microsoft.com/office/powerpoint/2010/main" val="293612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726" y="685800"/>
            <a:ext cx="5257657" cy="609600"/>
          </a:xfr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พ.ร.บ.มาตรฐานทางจริยธรรม 2562</a:t>
            </a:r>
            <a:endParaRPr lang="en-US" sz="3200" b="1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5105400"/>
            <a:ext cx="5029200" cy="1371600"/>
          </a:xfr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 algn="ctr">
              <a:buNone/>
            </a:pPr>
            <a:r>
              <a:rPr lang="en-US" sz="2800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No Gift Policy</a:t>
            </a:r>
          </a:p>
          <a:p>
            <a:pPr marL="68580" indent="0" algn="ctr">
              <a:buNone/>
            </a:pPr>
            <a:r>
              <a:rPr lang="th-TH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นโยบายการไม่รับของขวัญ</a:t>
            </a:r>
          </a:p>
          <a:p>
            <a:pPr marL="68580" indent="0" algn="ctr">
              <a:buNone/>
            </a:pPr>
            <a:r>
              <a:rPr lang="th-TH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ทรัพย์สินหรือประโยชน์อื่นใด</a:t>
            </a:r>
            <a:endParaRPr lang="en-US" b="1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346" y="1600200"/>
            <a:ext cx="7109910" cy="1447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2800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ประมวลจริยธรรมข้าราชการ</a:t>
            </a:r>
            <a:r>
              <a:rPr lang="th-TH" sz="2800" b="1" dirty="0" err="1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พลเรือน</a:t>
            </a:r>
            <a:endParaRPr lang="th-TH" sz="2800" b="1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ในสถาบันอุดมศึกษา</a:t>
            </a: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บุคลากรและผู้ปฏิบัติงานในสถาบันอุดมศึกษา  2565</a:t>
            </a:r>
            <a:endParaRPr lang="en-US" sz="2800" b="1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3352800"/>
            <a:ext cx="7109910" cy="1371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2800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แนวทางและคู่มือในการปฏิบัติตน</a:t>
            </a: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ของข้าราชการ</a:t>
            </a:r>
            <a:r>
              <a:rPr lang="th-TH" sz="2800" b="1" dirty="0" err="1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พลเรือน</a:t>
            </a:r>
            <a:r>
              <a:rPr lang="th-TH" sz="2800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และบุคลากร</a:t>
            </a: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ในสถาบันอุดมศึกษา</a:t>
            </a:r>
            <a:endParaRPr lang="en-US" sz="2800" b="1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81372" y="4724400"/>
            <a:ext cx="0" cy="38100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81372" y="3048000"/>
            <a:ext cx="0" cy="304800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67129" y="1295400"/>
            <a:ext cx="0" cy="304800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39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1503" y="736863"/>
            <a:ext cx="8245267" cy="49430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3600" dirty="0">
              <a:ln>
                <a:solidFill>
                  <a:srgbClr val="008000"/>
                </a:solidFill>
              </a:ln>
              <a:solidFill>
                <a:srgbClr val="FFFF00"/>
              </a:solidFill>
              <a:latin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009" y="5628898"/>
            <a:ext cx="5669659" cy="720080"/>
          </a:xfrm>
          <a:solidFill>
            <a:schemeClr val="bg2">
              <a:lumMod val="2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44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แนวความคิดหลักของจริยธรรม</a:t>
            </a:r>
            <a:endParaRPr lang="en-US" sz="44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281" y="885563"/>
            <a:ext cx="1623319" cy="943237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 algn="ctr">
              <a:buNone/>
            </a:pPr>
            <a:r>
              <a:rPr lang="th-TH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ความดี</a:t>
            </a:r>
          </a:p>
          <a:p>
            <a:pPr marL="45720" indent="0" algn="ctr">
              <a:buNone/>
            </a:pPr>
            <a:r>
              <a:rPr lang="en-US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GOOD 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8387" y="4536676"/>
            <a:ext cx="1140614" cy="797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14124">
                  <a:lumMod val="75000"/>
                </a:srgbClr>
              </a:buClr>
              <a:buNone/>
            </a:pPr>
            <a:r>
              <a:rPr lang="th-TH" sz="2800" b="1" dirty="0">
                <a:solidFill>
                  <a:sysClr val="windowText" lastClr="000000"/>
                </a:solidFill>
                <a:latin typeface="Trebuchet MS"/>
                <a:cs typeface="IrisUPC" panose="020B0604020202020204" pitchFamily="34" charset="-34"/>
              </a:rPr>
              <a:t>ผู้อื่น</a:t>
            </a:r>
          </a:p>
          <a:p>
            <a:pPr marL="4572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1400" b="1" dirty="0">
                <a:solidFill>
                  <a:sysClr val="windowText" lastClr="000000"/>
                </a:solidFill>
                <a:latin typeface="Trebuchet MS"/>
              </a:rPr>
              <a:t>(OTHER)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85009" y="4536676"/>
            <a:ext cx="1081991" cy="797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14124">
                  <a:lumMod val="75000"/>
                </a:srgbClr>
              </a:buClr>
              <a:buNone/>
            </a:pPr>
            <a:r>
              <a:rPr lang="th-TH" sz="2800" b="1" dirty="0">
                <a:solidFill>
                  <a:sysClr val="windowText" lastClr="000000"/>
                </a:solidFill>
                <a:latin typeface="Trebuchet MS"/>
                <a:cs typeface="IrisUPC" panose="020B0604020202020204" pitchFamily="34" charset="-34"/>
              </a:rPr>
              <a:t>ตนเอง</a:t>
            </a:r>
          </a:p>
          <a:p>
            <a:pPr marL="4572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1400" b="1" dirty="0">
                <a:solidFill>
                  <a:sysClr val="windowText" lastClr="000000"/>
                </a:solidFill>
                <a:latin typeface="Trebuchet MS"/>
              </a:rPr>
              <a:t>(SELF)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590800" y="1844824"/>
            <a:ext cx="3505200" cy="2727176"/>
          </a:xfrm>
          <a:prstGeom prst="triangle">
            <a:avLst>
              <a:gd name="adj" fmla="val 4971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6031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661248"/>
            <a:ext cx="7128791" cy="86409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h-TH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ธรรมาภิ</a:t>
            </a:r>
            <a:r>
              <a:rPr lang="th-TH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บาลของกรอบการทำงานแห่งจริยธรรม</a:t>
            </a:r>
            <a:b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(THE GOVERNANCE OF ETHICS FRAMEWORK)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19672" y="260648"/>
            <a:ext cx="6768752" cy="5328592"/>
          </a:xfrm>
          <a:prstGeom prst="roundRect">
            <a:avLst>
              <a:gd name="adj" fmla="val 132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" t="2986" r="1902" b="2107"/>
          <a:stretch/>
        </p:blipFill>
        <p:spPr bwMode="auto">
          <a:xfrm>
            <a:off x="1907704" y="476673"/>
            <a:ext cx="6192688" cy="489654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83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1256264"/>
          </a:xfrm>
        </p:spPr>
        <p:txBody>
          <a:bodyPr>
            <a:no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ประมวลจริยธรรมของบุคลากร</a:t>
            </a:r>
            <a:b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</a:br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ในสถาบันอุดมศึกษา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th-TH" sz="2800" b="1" dirty="0">
                <a:solidFill>
                  <a:srgbClr val="002060"/>
                </a:solidFill>
              </a:rPr>
              <a:t>ยึดมั่น  ส่งเสริมสนับสนุน  และพิทักษ์รักษาสถาบันชาติ  ศาสนา พระมหากษัตริย์ และการปกครองระบอบประชาธิปไตยอันมีพระมหากษัตริย์ทรงเป็นประมุข</a:t>
            </a:r>
          </a:p>
          <a:p>
            <a:pPr marL="525780" indent="-457200">
              <a:buFont typeface="+mj-lt"/>
              <a:buAutoNum type="arabicPeriod"/>
            </a:pPr>
            <a:r>
              <a:rPr lang="th-TH" sz="2800" b="1" dirty="0">
                <a:solidFill>
                  <a:srgbClr val="002060"/>
                </a:solidFill>
              </a:rPr>
              <a:t>ซื่อสัตย์สุจริต  ตรงไปตรงมา  โปร่งใส  ตรวจสอบได้  รับผิดชอบต่อหน้าที่  </a:t>
            </a:r>
            <a:r>
              <a:rPr lang="en-US" sz="2800" b="1" dirty="0">
                <a:solidFill>
                  <a:srgbClr val="002060"/>
                </a:solidFill>
              </a:rPr>
              <a:t>     </a:t>
            </a:r>
            <a:r>
              <a:rPr lang="th-TH" sz="2800" b="1" dirty="0">
                <a:solidFill>
                  <a:srgbClr val="002060"/>
                </a:solidFill>
              </a:rPr>
              <a:t>มีจิตสำนึกที่ดีต่อชุมชน  สังคม และสิ่งแวดล้อม</a:t>
            </a:r>
          </a:p>
          <a:p>
            <a:pPr marL="525780" indent="-457200">
              <a:buFont typeface="+mj-lt"/>
              <a:buAutoNum type="arabicPeriod"/>
            </a:pPr>
            <a:r>
              <a:rPr lang="th-TH" sz="2800" b="1" dirty="0">
                <a:solidFill>
                  <a:srgbClr val="002060"/>
                </a:solidFill>
              </a:rPr>
              <a:t>กล้ายืนหยัดทำในสิ่งที่ถูกต้องชอบธรรม</a:t>
            </a:r>
          </a:p>
          <a:p>
            <a:pPr marL="525780" indent="-457200">
              <a:buFont typeface="+mj-lt"/>
              <a:buAutoNum type="arabicPeriod"/>
            </a:pPr>
            <a:r>
              <a:rPr lang="th-TH" sz="2800" b="1" dirty="0">
                <a:solidFill>
                  <a:srgbClr val="002060"/>
                </a:solidFill>
              </a:rPr>
              <a:t>ยึดถือประโยชน์ส่วนรวมของประเทศชาติเหนือประโยชน์ส่วนตน  ไม่กระทำการในลักษณะขัดกันระหว่างประโยชน์ส่วนบุคคลและประโยชน์ส่วนรวม</a:t>
            </a:r>
          </a:p>
          <a:p>
            <a:pPr marL="68580" indent="0">
              <a:buNone/>
            </a:pP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2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525780" indent="-457200">
              <a:buAutoNum type="arabicPeriod" startAt="5"/>
            </a:pPr>
            <a:r>
              <a:rPr lang="th-TH" sz="3200" b="1" dirty="0">
                <a:solidFill>
                  <a:srgbClr val="00206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ปฏิบัติหน้าที่เต็มกำลังความสามารถ  เพื่อให้เกิดผลสัมฤทธิ์ตามเป้าหมาย  คำนึงถึงประโยชน์และความคุ้มค่าในการใช้ทรัพยากรของรัฐ</a:t>
            </a:r>
          </a:p>
          <a:p>
            <a:pPr marL="525780" indent="-457200">
              <a:buAutoNum type="arabicPeriod" startAt="5"/>
            </a:pPr>
            <a:r>
              <a:rPr lang="th-TH" sz="3200" b="1" dirty="0">
                <a:solidFill>
                  <a:srgbClr val="00206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ปฏิบัติหน้าที่ด้วยความเที่ยงธรรม  และเสมอภาค  ไม่เลือกปฏิบัติอย่างไม่เป็นธรรมต่อบุคคล</a:t>
            </a:r>
          </a:p>
          <a:p>
            <a:pPr marL="525780" indent="-457200">
              <a:buAutoNum type="arabicPeriod" startAt="5"/>
            </a:pPr>
            <a:r>
              <a:rPr lang="th-TH" sz="3200" b="1" dirty="0">
                <a:solidFill>
                  <a:srgbClr val="00206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ดำรงตนให้เป็นที่ยอมรับและเชื่อถือศรัทธาของประชาชนปฏิบัติตนเป็นพลเมืองดี ด้วยการเคารพกฎหมายและมีวินัย</a:t>
            </a:r>
          </a:p>
          <a:p>
            <a:pPr marL="525780" indent="-457200">
              <a:buAutoNum type="arabicPeriod" startAt="5"/>
            </a:pPr>
            <a:r>
              <a:rPr lang="th-TH" sz="3200" b="1" dirty="0">
                <a:solidFill>
                  <a:srgbClr val="00206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ต้องยึดมั่นในจรรยาบรรณวิชาชีพ  หากบุคคลนั้นเป็นผู้ประกอบวิชาชีพ ซึ่งต้องยึดถือหรือปฏิบัติตามจรรยาบรรณวิชาชีพ</a:t>
            </a:r>
            <a:endParaRPr lang="en-US" sz="3200" b="1" dirty="0">
              <a:solidFill>
                <a:srgbClr val="002060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17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No Gift Policy</a:t>
            </a:r>
            <a:b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นโยบายการไม่รับของขวัญ</a:t>
            </a:r>
            <a:b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ทรัพย์สินหรือประโยชน์อื่นใด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15340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3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      การรับของขวัญ หรือประโยชน์อื่นใด  ในหลักสากลถือว่าเป็นการขัดกันระหว่างประโยชน์ส่วนบุคคล  และประโยชน์ส่วนรวม ตาม </a:t>
            </a:r>
            <a:r>
              <a:rPr lang="th-TH" sz="3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พรบ</a:t>
            </a:r>
            <a:r>
              <a:rPr lang="th-TH" sz="3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.ว่าด้วยการป้องกันและปราบปรามการทุจริต 2561  มาตรา 126-128  มีลักษณะเป็น </a:t>
            </a:r>
            <a:r>
              <a:rPr lang="th-TH" sz="3200" b="1" dirty="0">
                <a:solidFill>
                  <a:srgbClr val="C0000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“</a:t>
            </a:r>
            <a:r>
              <a:rPr lang="th-TH" sz="3200" b="1" dirty="0" err="1">
                <a:solidFill>
                  <a:srgbClr val="C0000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คอร์รัป</a:t>
            </a:r>
            <a:r>
              <a:rPr lang="th-TH" sz="3200" b="1" dirty="0">
                <a:solidFill>
                  <a:srgbClr val="C0000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ชันสีเทา”  </a:t>
            </a:r>
            <a:r>
              <a:rPr lang="en-US" sz="3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(Gray Corruption)  </a:t>
            </a:r>
            <a:r>
              <a:rPr lang="th-TH" sz="3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กล่าวคือ  คนบางส่วนเห็นว่าควรถูกลงโทษ  แต่คนบางส่วนเห็นว่าไม่ควรถูกลงโทษ  เพราะยังไม่เข้าลักษณะความผิดตามประมวลกฎหมายอาญา  ข้อหาเรียกรับ หรือยอมจะรับสินบน  และให้สินบน</a:t>
            </a:r>
            <a:endParaRPr lang="en-US" sz="3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738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5105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 ในสายตาของชาวตะวันตกเห็นว่า </a:t>
            </a:r>
            <a:r>
              <a:rPr lang="th-TH" sz="3200" b="1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การขัดกันแห่งผลประโยชน์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เป็นรากเหง้าของการใช้อำนาจโดยมิชอบของเจ้าพนักงานของรัฐซึ่ง</a:t>
            </a:r>
          </a:p>
          <a:p>
            <a:pPr marL="6858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เป็นผู้ดำรงตำแหน่งสาธารณะ  จึงต้องมีการควบคุมแยกผลประโยชน์ส่วนตนออกจากกระบวนการตัดสินใจที่เกี่ยวข้องกับผลประโยชน์ส่วนรวม  โดยเฉพาะกลไกในการเปิดเผยข้อมูลในการรับของขวัญหรือทรัพย์สินหรือประโยชน์อื่นใดของเจ้าพนักงานของรัฐ  เพื่อให้ประชาชนสามารถตรวจสอบการใช้อำนาจของเจ้าพนักงานของรัฐว่าเป็นไปโดยชอบหรือไม่</a:t>
            </a:r>
            <a:endParaRPr lang="en-US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245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6134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3600" dirty="0">
                <a:solidFill>
                  <a:srgbClr val="0070C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   การแสวงหาผลประโยชน์ส่วนตน  แม้ได้รับความคุ้มครองตามหลักเสรีภาพของปัจเจกบุคคล   แต่อาจก่อให้เกิดความเสียหายต่อกระบวนการพิจารณาหรือการใช้ดุลพินิจของผู้ดำรงตำแหน่งสาธารณะ  จึงต้องระมัดระวังมิให้มีการใช้อิทธิพลหรืออำนาจภายนอก  หรือสิ่งล่อใจอันไม่เหมาะสม  เพื่อให้สามารถตัดสินใจได้อย่างเป็นอิสระ  และไม่มีส่วนได้เสีย</a:t>
            </a:r>
            <a:endParaRPr lang="en-US" sz="3600" dirty="0">
              <a:solidFill>
                <a:srgbClr val="0070C0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557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123</TotalTime>
  <Words>711</Words>
  <Application>Microsoft Office PowerPoint</Application>
  <PresentationFormat>นำเสนอทางหน้าจอ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21" baseType="lpstr">
      <vt:lpstr>Browallia New</vt:lpstr>
      <vt:lpstr>Calibri</vt:lpstr>
      <vt:lpstr>Century Gothic</vt:lpstr>
      <vt:lpstr>EucrosiaUPC</vt:lpstr>
      <vt:lpstr>Georgia</vt:lpstr>
      <vt:lpstr>Trebuchet MS</vt:lpstr>
      <vt:lpstr>Wingdings</vt:lpstr>
      <vt:lpstr>Wingdings 2</vt:lpstr>
      <vt:lpstr>Austin</vt:lpstr>
      <vt:lpstr>ประมวลจริยธรรมของบุคลากร ในสถาบันอุดมศึกษา และการเสริมสร้างความรู้ความเข้าใจ วัฒนธรรม No Gift Policy</vt:lpstr>
      <vt:lpstr>พ.ร.บ.มาตรฐานทางจริยธรรม 2562</vt:lpstr>
      <vt:lpstr>แนวความคิดหลักของจริยธรรม</vt:lpstr>
      <vt:lpstr>ธรรมาภิบาลของกรอบการทำงานแห่งจริยธรรม (THE GOVERNANCE OF ETHICS FRAMEWORK)</vt:lpstr>
      <vt:lpstr>ประมวลจริยธรรมของบุคลากร ในสถาบันอุดมศึกษา</vt:lpstr>
      <vt:lpstr>งานนำเสนอ PowerPoint</vt:lpstr>
      <vt:lpstr>No Gift Policy นโยบายการไม่รับของขวัญ ทรัพย์สินหรือประโยชน์อื่นใด</vt:lpstr>
      <vt:lpstr>งานนำเสนอ PowerPoint</vt:lpstr>
      <vt:lpstr>งานนำเสนอ PowerPoint</vt:lpstr>
      <vt:lpstr>นโยบายไม่รับของขวัญ หรือทรัพย์สินหรือประโยชน์อื่นใด มีวัตถุประสงค์เพื่อ :</vt:lpstr>
      <vt:lpstr>หลักปฏิบัติของเจ้าพนักงานแห่งรัฐ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ประมวลจริยธรรมของบุคลากร ในสถาบันอุดมศึกษา และการเสริมสร้างความรู้ความเข้าใจ วัฒนธรรม No Gift Policy</dc:title>
  <dc:creator>RSUX64</dc:creator>
  <cp:lastModifiedBy>Administrator</cp:lastModifiedBy>
  <cp:revision>27</cp:revision>
  <cp:lastPrinted>2023-03-22T06:45:12Z</cp:lastPrinted>
  <dcterms:created xsi:type="dcterms:W3CDTF">2023-03-21T08:51:10Z</dcterms:created>
  <dcterms:modified xsi:type="dcterms:W3CDTF">2023-10-16T05:08:55Z</dcterms:modified>
</cp:coreProperties>
</file>